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Advent Pro SemiBold"/>
      <p:regular r:id="rId36"/>
      <p:bold r:id="rId37"/>
      <p:italic r:id="rId38"/>
      <p:boldItalic r:id="rId39"/>
    </p:embeddedFont>
    <p:embeddedFont>
      <p:font typeface="Fira Sans Extra Condensed Medium"/>
      <p:regular r:id="rId40"/>
      <p:bold r:id="rId41"/>
      <p:italic r:id="rId42"/>
      <p:boldItalic r:id="rId43"/>
    </p:embeddedFont>
    <p:embeddedFont>
      <p:font typeface="Fira Sans Condensed Medium"/>
      <p:regular r:id="rId44"/>
      <p:bold r:id="rId45"/>
      <p:italic r:id="rId46"/>
      <p:boldItalic r:id="rId47"/>
    </p:embeddedFont>
    <p:embeddedFont>
      <p:font typeface="Maven Pro"/>
      <p:regular r:id="rId48"/>
      <p:bold r:id="rId49"/>
    </p:embeddedFont>
    <p:embeddedFont>
      <p:font typeface="Share Tech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hO17/frRGpLAV4OIQrwxZqvo2s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ED61450-D5E9-4F05-9860-50C4603D6EA5}">
  <a:tblStyle styleId="{1ED61450-D5E9-4F05-9860-50C4603D6EA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regular.fntdata"/><Relationship Id="rId42" Type="http://schemas.openxmlformats.org/officeDocument/2006/relationships/font" Target="fonts/FiraSansExtraCondensedMedium-italic.fntdata"/><Relationship Id="rId41" Type="http://schemas.openxmlformats.org/officeDocument/2006/relationships/font" Target="fonts/FiraSansExtraCondensedMedium-bold.fntdata"/><Relationship Id="rId44" Type="http://schemas.openxmlformats.org/officeDocument/2006/relationships/font" Target="fonts/FiraSansCondensedMedium-regular.fntdata"/><Relationship Id="rId43" Type="http://schemas.openxmlformats.org/officeDocument/2006/relationships/font" Target="fonts/FiraSansExtraCondensedMedium-boldItalic.fntdata"/><Relationship Id="rId46" Type="http://schemas.openxmlformats.org/officeDocument/2006/relationships/font" Target="fonts/FiraSansCondensedMedium-italic.fntdata"/><Relationship Id="rId45" Type="http://schemas.openxmlformats.org/officeDocument/2006/relationships/font" Target="fonts/FiraSansCondensed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avenPro-regular.fntdata"/><Relationship Id="rId47" Type="http://schemas.openxmlformats.org/officeDocument/2006/relationships/font" Target="fonts/FiraSansCondensedMedium-boldItalic.fntdata"/><Relationship Id="rId49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AdventProSemiBold-bold.fntdata"/><Relationship Id="rId36" Type="http://schemas.openxmlformats.org/officeDocument/2006/relationships/font" Target="fonts/AdventProSemiBold-regular.fntdata"/><Relationship Id="rId39" Type="http://schemas.openxmlformats.org/officeDocument/2006/relationships/font" Target="fonts/AdventProSemiBold-boldItalic.fntdata"/><Relationship Id="rId38" Type="http://schemas.openxmlformats.org/officeDocument/2006/relationships/font" Target="fonts/AdventProSemiBold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ShareTech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3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3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32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18" name="Google Shape;18;p3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3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22;p32"/>
          <p:cNvGrpSpPr/>
          <p:nvPr/>
        </p:nvGrpSpPr>
        <p:grpSpPr>
          <a:xfrm>
            <a:off x="3090746" y="-533657"/>
            <a:ext cx="98059" cy="1147595"/>
            <a:chOff x="3347921" y="16006"/>
            <a:chExt cx="98059" cy="1147595"/>
          </a:xfrm>
        </p:grpSpPr>
        <p:sp>
          <p:nvSpPr>
            <p:cNvPr id="23" name="Google Shape;23;p3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3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3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32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29" name="Google Shape;29;p3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33;p3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35;p3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3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1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6" name="Google Shape;176;p41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1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1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1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41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183" name="Google Shape;183;p4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41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1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1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41"/>
          <p:cNvGrpSpPr/>
          <p:nvPr/>
        </p:nvGrpSpPr>
        <p:grpSpPr>
          <a:xfrm>
            <a:off x="3090746" y="-533657"/>
            <a:ext cx="98059" cy="1147595"/>
            <a:chOff x="3347921" y="16006"/>
            <a:chExt cx="98059" cy="1147595"/>
          </a:xfrm>
        </p:grpSpPr>
        <p:sp>
          <p:nvSpPr>
            <p:cNvPr id="190" name="Google Shape;190;p4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41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93" name="Google Shape;193;p4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41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96" name="Google Shape;196;p4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p41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199" name="Google Shape;199;p4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" name="Google Shape;203;p41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204" name="Google Shape;204;p4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4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" name="Google Shape;208;p4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9" name="Google Shape;209;p4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41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212" name="Google Shape;212;p4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41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41"/>
          <p:cNvGrpSpPr/>
          <p:nvPr/>
        </p:nvGrpSpPr>
        <p:grpSpPr>
          <a:xfrm>
            <a:off x="4095146" y="-859690"/>
            <a:ext cx="199001" cy="2139770"/>
            <a:chOff x="8008096" y="2108910"/>
            <a:chExt cx="199001" cy="2139770"/>
          </a:xfrm>
        </p:grpSpPr>
        <p:sp>
          <p:nvSpPr>
            <p:cNvPr id="216" name="Google Shape;216;p4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p41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219" name="Google Shape;219;p4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41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222" name="Google Shape;222;p4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41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8" name="Google Shape;228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9" name="Google Shape;229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3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5" name="Google Shape;235;p44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44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4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4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4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4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p44"/>
          <p:cNvGrpSpPr/>
          <p:nvPr/>
        </p:nvGrpSpPr>
        <p:grpSpPr>
          <a:xfrm>
            <a:off x="8217007" y="3576772"/>
            <a:ext cx="188886" cy="1181532"/>
            <a:chOff x="2877432" y="975334"/>
            <a:chExt cx="188886" cy="1181532"/>
          </a:xfrm>
        </p:grpSpPr>
        <p:sp>
          <p:nvSpPr>
            <p:cNvPr id="242" name="Google Shape;242;p44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4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4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44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44"/>
          <p:cNvGrpSpPr/>
          <p:nvPr/>
        </p:nvGrpSpPr>
        <p:grpSpPr>
          <a:xfrm>
            <a:off x="7519346" y="3243318"/>
            <a:ext cx="98059" cy="1147595"/>
            <a:chOff x="3347921" y="16006"/>
            <a:chExt cx="98059" cy="1147595"/>
          </a:xfrm>
        </p:grpSpPr>
        <p:sp>
          <p:nvSpPr>
            <p:cNvPr id="247" name="Google Shape;247;p4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" name="Google Shape;249;p44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250" name="Google Shape;250;p4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" name="Google Shape;252;p44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253" name="Google Shape;253;p44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4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4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4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" name="Google Shape;257;p44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4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44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60" name="Google Shape;260;p4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44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" name="Google Shape;263;p44"/>
          <p:cNvGrpSpPr/>
          <p:nvPr/>
        </p:nvGrpSpPr>
        <p:grpSpPr>
          <a:xfrm>
            <a:off x="4920170" y="-496491"/>
            <a:ext cx="188886" cy="1181532"/>
            <a:chOff x="2877432" y="975334"/>
            <a:chExt cx="188886" cy="1181532"/>
          </a:xfrm>
        </p:grpSpPr>
        <p:sp>
          <p:nvSpPr>
            <p:cNvPr id="264" name="Google Shape;264;p44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4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4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44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44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69" name="Google Shape;269;p4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" name="Google Shape;271;p44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72" name="Google Shape;272;p44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4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4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7" name="Google Shape;277;p45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78" name="Google Shape;278;p45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79" name="Google Shape;279;p45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5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5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5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5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5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5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5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5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5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5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5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5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5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5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5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5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5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5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5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5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5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5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5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5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5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5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5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5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5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5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5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5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5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5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6" name="Google Shape;316;p46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46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8" name="Google Shape;318;p46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9" name="Google Shape;319;p46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6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6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6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3" name="Google Shape;323;p46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24" name="Google Shape;324;p4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p46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6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6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" name="Google Shape;334;p4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35" name="Google Shape;335;p4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" name="Google Shape;337;p4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7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0" name="Google Shape;340;p47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1" name="Google Shape;341;p47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2" name="Google Shape;342;p47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3" name="Google Shape;343;p47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4" name="Google Shape;344;p47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5" name="Google Shape;345;p47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8" name="Google Shape;348;p48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9" name="Google Shape;349;p48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0" name="Google Shape;350;p48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1" name="Google Shape;351;p48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2" name="Google Shape;352;p48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3" name="Google Shape;353;p48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54" name="Google Shape;354;p48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5" name="Google Shape;355;p48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48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7" name="Google Shape;357;p48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48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9" name="Google Shape;359;p48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48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8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1" name="Google Shape;371;p49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2" name="Google Shape;372;p49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3" name="Google Shape;373;p49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4" name="Google Shape;374;p49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5" name="Google Shape;375;p49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6" name="Google Shape;376;p49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7" name="Google Shape;377;p49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8" name="Google Shape;378;p49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79" name="Google Shape;379;p49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9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9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9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9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9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9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9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9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9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1" name="Google Shape;391;p50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2" name="Google Shape;392;p50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0" i="0" lang="en" sz="1000" u="none" cap="none" strike="noStrike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0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93" name="Google Shape;393;p50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0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0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0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0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0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0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0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50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402" name="Google Shape;402;p50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0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50"/>
          <p:cNvGrpSpPr/>
          <p:nvPr/>
        </p:nvGrpSpPr>
        <p:grpSpPr>
          <a:xfrm>
            <a:off x="1510029" y="507749"/>
            <a:ext cx="203534" cy="2663108"/>
            <a:chOff x="250617" y="2402301"/>
            <a:chExt cx="188650" cy="2468355"/>
          </a:xfrm>
        </p:grpSpPr>
        <p:sp>
          <p:nvSpPr>
            <p:cNvPr id="405" name="Google Shape;405;p50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0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0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0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9" name="Google Shape;409;p50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410" name="Google Shape;410;p50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0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0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3" name="Google Shape;413;p50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0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Google Shape;415;p50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16" name="Google Shape;416;p50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0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" name="Google Shape;418;p50"/>
          <p:cNvGrpSpPr/>
          <p:nvPr/>
        </p:nvGrpSpPr>
        <p:grpSpPr>
          <a:xfrm>
            <a:off x="8568723" y="2184809"/>
            <a:ext cx="214702" cy="2308598"/>
            <a:chOff x="8008096" y="2108910"/>
            <a:chExt cx="199001" cy="2139770"/>
          </a:xfrm>
        </p:grpSpPr>
        <p:sp>
          <p:nvSpPr>
            <p:cNvPr id="419" name="Google Shape;419;p50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0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1" name="Google Shape;421;p50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2" name="Google Shape;422;p50"/>
          <p:cNvGrpSpPr/>
          <p:nvPr/>
        </p:nvGrpSpPr>
        <p:grpSpPr>
          <a:xfrm>
            <a:off x="8221223" y="9"/>
            <a:ext cx="214702" cy="2308598"/>
            <a:chOff x="8008096" y="2108910"/>
            <a:chExt cx="199001" cy="2139770"/>
          </a:xfrm>
        </p:grpSpPr>
        <p:sp>
          <p:nvSpPr>
            <p:cNvPr id="423" name="Google Shape;423;p50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0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" name="Google Shape;41;p33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2" name="Google Shape;42;p33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3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3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3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3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3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3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3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3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3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3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5" name="Google Shape;55;p34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4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4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4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4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4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4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4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4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4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4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66" name="Google Shape;66;p34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7" name="Google Shape;67;p34"/>
          <p:cNvSpPr txBox="1"/>
          <p:nvPr>
            <p:ph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8" name="Google Shape;68;p34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69" name="Google Shape;69;p34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" name="Google Shape;70;p34"/>
          <p:cNvSpPr txBox="1"/>
          <p:nvPr>
            <p:ph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1" name="Google Shape;71;p34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2" name="Google Shape;72;p34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73" name="Google Shape;73;p34"/>
          <p:cNvSpPr txBox="1"/>
          <p:nvPr>
            <p:ph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4" name="Google Shape;74;p34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5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5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" name="Google Shape;78;p35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79" name="Google Shape;79;p35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5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5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35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p35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84" name="Google Shape;84;p35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5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35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" name="Google Shape;87;p35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88" name="Google Shape;88;p3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" name="Google Shape;90;p35"/>
          <p:cNvGrpSpPr/>
          <p:nvPr/>
        </p:nvGrpSpPr>
        <p:grpSpPr>
          <a:xfrm>
            <a:off x="520996" y="1091548"/>
            <a:ext cx="199001" cy="2139770"/>
            <a:chOff x="8008096" y="2108910"/>
            <a:chExt cx="199001" cy="2139770"/>
          </a:xfrm>
        </p:grpSpPr>
        <p:sp>
          <p:nvSpPr>
            <p:cNvPr id="91" name="Google Shape;91;p35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5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35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35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5" name="Google Shape;95;p35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6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8" name="Google Shape;98;p36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36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00" name="Google Shape;100;p36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1" name="Google Shape;101;p36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02" name="Google Shape;102;p36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36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04" name="Google Shape;104;p36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5" name="Google Shape;105;p36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6" name="Google Shape;106;p36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6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18" name="Google Shape;118;p37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7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8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38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31" name="Google Shape;131;p38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8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8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8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8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38"/>
          <p:cNvGrpSpPr/>
          <p:nvPr/>
        </p:nvGrpSpPr>
        <p:grpSpPr>
          <a:xfrm>
            <a:off x="8148521" y="3004593"/>
            <a:ext cx="98059" cy="1147595"/>
            <a:chOff x="3347921" y="16006"/>
            <a:chExt cx="98059" cy="1147595"/>
          </a:xfrm>
        </p:grpSpPr>
        <p:sp>
          <p:nvSpPr>
            <p:cNvPr id="137" name="Google Shape;137;p3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" name="Google Shape;139;p38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140" name="Google Shape;140;p3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142;p38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143" name="Google Shape;143;p3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38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8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49" name="Google Shape;149;p39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0" name="Google Shape;150;p39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53" name="Google Shape;153;p39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9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9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9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39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58" name="Google Shape;158;p39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9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p39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9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0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4" name="Google Shape;164;p4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65" name="Google Shape;165;p40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0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0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0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40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70" name="Google Shape;170;p40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0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40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0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b="0" i="0" sz="18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aggle.com/datasets/shaunthesheep/microsoft-catsvsdogs-dataset/dat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"/>
          <p:cNvSpPr txBox="1"/>
          <p:nvPr>
            <p:ph idx="1" type="subTitle"/>
          </p:nvPr>
        </p:nvSpPr>
        <p:spPr>
          <a:xfrm>
            <a:off x="2911900" y="3297700"/>
            <a:ext cx="3295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Group KHMT2-02</a:t>
            </a:r>
            <a:endParaRPr/>
          </a:p>
        </p:txBody>
      </p:sp>
      <p:sp>
        <p:nvSpPr>
          <p:cNvPr id="432" name="Google Shape;432;p1"/>
          <p:cNvSpPr txBox="1"/>
          <p:nvPr>
            <p:ph type="ctrTitle"/>
          </p:nvPr>
        </p:nvSpPr>
        <p:spPr>
          <a:xfrm>
            <a:off x="1561650" y="589625"/>
            <a:ext cx="6020700" cy="27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accent2"/>
                </a:solidFill>
              </a:rPr>
              <a:t>BIG DATA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 Seminar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Weights &amp; Biases</a:t>
            </a:r>
            <a:endParaRPr/>
          </a:p>
        </p:txBody>
      </p:sp>
      <p:sp>
        <p:nvSpPr>
          <p:cNvPr id="433" name="Google Shape;433;p1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" name="Google Shape;439;p1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0" name="Google Shape;440;p1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p1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3" name="Google Shape;443;p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5" name="Google Shape;445;p1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6" name="Google Shape;446;p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" name="Google Shape;449;p1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" name="Google Shape;451;p1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452" name="Google Shape;452;p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1"/>
          <p:cNvGrpSpPr/>
          <p:nvPr/>
        </p:nvGrpSpPr>
        <p:grpSpPr>
          <a:xfrm>
            <a:off x="4472500" y="3928605"/>
            <a:ext cx="199001" cy="867199"/>
            <a:chOff x="4475150" y="4052605"/>
            <a:chExt cx="199001" cy="867199"/>
          </a:xfrm>
        </p:grpSpPr>
        <p:sp>
          <p:nvSpPr>
            <p:cNvPr id="455" name="Google Shape;455;p1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2.1. W&amp;B Models</a:t>
            </a:r>
            <a:endParaRPr/>
          </a:p>
        </p:txBody>
      </p:sp>
      <p:sp>
        <p:nvSpPr>
          <p:cNvPr id="555" name="Google Shape;555;p10"/>
          <p:cNvSpPr txBox="1"/>
          <p:nvPr>
            <p:ph idx="4294967295" type="subTitle"/>
          </p:nvPr>
        </p:nvSpPr>
        <p:spPr>
          <a:xfrm>
            <a:off x="879600" y="4085375"/>
            <a:ext cx="7384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W&amp;B Models is the system of record for ML Practitioners who want to organize their models, boost productivity and collaboration, and deliver production ML at scale.</a:t>
            </a:r>
            <a:endParaRPr b="0" i="0" sz="16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56" name="Google Shape;5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3025" y="1190295"/>
            <a:ext cx="5717949" cy="269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1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2.1.1. Experiments</a:t>
            </a:r>
            <a:endParaRPr/>
          </a:p>
        </p:txBody>
      </p:sp>
      <p:sp>
        <p:nvSpPr>
          <p:cNvPr id="562" name="Google Shape;562;p11"/>
          <p:cNvSpPr txBox="1"/>
          <p:nvPr>
            <p:ph idx="4294967295" type="subTitle"/>
          </p:nvPr>
        </p:nvSpPr>
        <p:spPr>
          <a:xfrm>
            <a:off x="879600" y="4435175"/>
            <a:ext cx="7384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Track machine learning experiments, review the results in an interactive dashboard or export data to Python with W&amp;B Experiments.</a:t>
            </a:r>
            <a:endParaRPr b="0" i="0" sz="16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63" name="Google Shape;56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7400" y="927600"/>
            <a:ext cx="5049201" cy="34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2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2.1.2. Model Registry</a:t>
            </a:r>
            <a:endParaRPr/>
          </a:p>
        </p:txBody>
      </p:sp>
      <p:sp>
        <p:nvSpPr>
          <p:cNvPr id="569" name="Google Shape;569;p12"/>
          <p:cNvSpPr txBox="1"/>
          <p:nvPr>
            <p:ph idx="4294967295" type="subTitle"/>
          </p:nvPr>
        </p:nvSpPr>
        <p:spPr>
          <a:xfrm>
            <a:off x="879600" y="4085375"/>
            <a:ext cx="7384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The W&amp;B Model Registry houses a team's trained models where ML Practitioners can publish candidates for production to be consumed by downstream teams and stakeholders.</a:t>
            </a:r>
            <a:endParaRPr b="0" i="0" sz="16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70" name="Google Shape;57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000" y="1190300"/>
            <a:ext cx="6806010" cy="289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3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2.1.3. Launch</a:t>
            </a:r>
            <a:endParaRPr/>
          </a:p>
        </p:txBody>
      </p:sp>
      <p:sp>
        <p:nvSpPr>
          <p:cNvPr id="576" name="Google Shape;576;p13"/>
          <p:cNvSpPr txBox="1"/>
          <p:nvPr>
            <p:ph idx="4294967295" type="subTitle"/>
          </p:nvPr>
        </p:nvSpPr>
        <p:spPr>
          <a:xfrm>
            <a:off x="879600" y="4085375"/>
            <a:ext cx="7384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Easily scale training runs from your desktop to a compute resource like Amazon SageMaker, Kubernetes and more with W&amp;B Launch.</a:t>
            </a:r>
            <a:endParaRPr b="0" i="0" sz="16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77" name="Google Shape;57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8813" y="1190300"/>
            <a:ext cx="5786363" cy="2726487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3"/>
          <p:cNvSpPr/>
          <p:nvPr/>
        </p:nvSpPr>
        <p:spPr>
          <a:xfrm>
            <a:off x="5100700" y="1321325"/>
            <a:ext cx="776700" cy="77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4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2.1.3. Launch</a:t>
            </a:r>
            <a:endParaRPr/>
          </a:p>
        </p:txBody>
      </p:sp>
      <p:sp>
        <p:nvSpPr>
          <p:cNvPr id="584" name="Google Shape;584;p14"/>
          <p:cNvSpPr txBox="1"/>
          <p:nvPr>
            <p:ph idx="4294967295" type="subTitle"/>
          </p:nvPr>
        </p:nvSpPr>
        <p:spPr>
          <a:xfrm>
            <a:off x="1589100" y="4085375"/>
            <a:ext cx="5965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Launch is composed of three fundamental components: launch jobs, queues, and agents.</a:t>
            </a:r>
            <a:endParaRPr b="0" i="0" sz="16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85" name="Google Shape;585;p14"/>
          <p:cNvSpPr/>
          <p:nvPr/>
        </p:nvSpPr>
        <p:spPr>
          <a:xfrm>
            <a:off x="5100700" y="1321325"/>
            <a:ext cx="776700" cy="77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86" name="Google Shape;58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4900" y="1056525"/>
            <a:ext cx="5854199" cy="28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5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2.1.4. Sweeps</a:t>
            </a:r>
            <a:endParaRPr/>
          </a:p>
        </p:txBody>
      </p:sp>
      <p:sp>
        <p:nvSpPr>
          <p:cNvPr id="592" name="Google Shape;592;p15"/>
          <p:cNvSpPr txBox="1"/>
          <p:nvPr>
            <p:ph idx="4294967295" type="subTitle"/>
          </p:nvPr>
        </p:nvSpPr>
        <p:spPr>
          <a:xfrm>
            <a:off x="879600" y="4085375"/>
            <a:ext cx="7384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Use W&amp;B Sweeps to automate hyperparameter search and visualize rich, interactive experiment tracking. Scale and parallelize sweep across one or more machines.</a:t>
            </a:r>
            <a:endParaRPr b="0" i="0" sz="16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93" name="Google Shape;59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5525" y="1124213"/>
            <a:ext cx="5312949" cy="28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6"/>
          <p:cNvSpPr txBox="1"/>
          <p:nvPr>
            <p:ph type="ctrTitle"/>
          </p:nvPr>
        </p:nvSpPr>
        <p:spPr>
          <a:xfrm>
            <a:off x="1370475" y="1629775"/>
            <a:ext cx="3317100" cy="156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W&amp;B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Platform</a:t>
            </a:r>
            <a:endParaRPr/>
          </a:p>
        </p:txBody>
      </p:sp>
      <p:sp>
        <p:nvSpPr>
          <p:cNvPr id="599" name="Google Shape;599;p16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16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1" name="Google Shape;601;p16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16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3" name="Google Shape;603;p16"/>
          <p:cNvCxnSpPr>
            <a:stCxn id="59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4" name="Google Shape;604;p16"/>
          <p:cNvSpPr txBox="1"/>
          <p:nvPr>
            <p:ph idx="1" type="subTitle"/>
          </p:nvPr>
        </p:nvSpPr>
        <p:spPr>
          <a:xfrm>
            <a:off x="1370575" y="3973325"/>
            <a:ext cx="62799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4000"/>
              <a:t>Major Components</a:t>
            </a:r>
            <a:endParaRPr sz="4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2.2. W&amp;B Platform</a:t>
            </a:r>
            <a:endParaRPr/>
          </a:p>
        </p:txBody>
      </p:sp>
      <p:sp>
        <p:nvSpPr>
          <p:cNvPr id="610" name="Google Shape;610;p17"/>
          <p:cNvSpPr txBox="1"/>
          <p:nvPr>
            <p:ph idx="4294967295" type="subTitle"/>
          </p:nvPr>
        </p:nvSpPr>
        <p:spPr>
          <a:xfrm>
            <a:off x="879600" y="4085375"/>
            <a:ext cx="7384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W&amp;B Platform is the foundational framework supporting W&amp;B Models and W&amp;B Prompts, with secure enterprise deployment options and flexible multi-cloud support with all industry leaders.</a:t>
            </a:r>
            <a:endParaRPr b="0" i="0" sz="16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11" name="Google Shape;61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3025" y="1190295"/>
            <a:ext cx="5717949" cy="269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8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2.2.1. Artifacts</a:t>
            </a:r>
            <a:endParaRPr/>
          </a:p>
        </p:txBody>
      </p:sp>
      <p:sp>
        <p:nvSpPr>
          <p:cNvPr id="617" name="Google Shape;617;p18"/>
          <p:cNvSpPr txBox="1"/>
          <p:nvPr>
            <p:ph idx="4294967295" type="subTitle"/>
          </p:nvPr>
        </p:nvSpPr>
        <p:spPr>
          <a:xfrm>
            <a:off x="879600" y="4085375"/>
            <a:ext cx="7384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Use W&amp;B Artifacts to track and version any serialized data as the inputs and outputs of your W&amp;B Runs.</a:t>
            </a:r>
            <a:endParaRPr b="0" i="0" sz="16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18" name="Google Shape;6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800" y="1059136"/>
            <a:ext cx="8264399" cy="3025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9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2.2.2. Tables</a:t>
            </a:r>
            <a:endParaRPr/>
          </a:p>
        </p:txBody>
      </p:sp>
      <p:sp>
        <p:nvSpPr>
          <p:cNvPr id="624" name="Google Shape;624;p19"/>
          <p:cNvSpPr txBox="1"/>
          <p:nvPr>
            <p:ph idx="4294967295" type="subTitle"/>
          </p:nvPr>
        </p:nvSpPr>
        <p:spPr>
          <a:xfrm>
            <a:off x="879600" y="4085375"/>
            <a:ext cx="7384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Use W&amp;B Tables to visualize and query tabular data.</a:t>
            </a:r>
            <a:endParaRPr b="0" i="0" sz="16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25" name="Google Shape;625;p19"/>
          <p:cNvPicPr preferRelativeResize="0"/>
          <p:nvPr/>
        </p:nvPicPr>
        <p:blipFill rotWithShape="1">
          <a:blip r:embed="rId3">
            <a:alphaModFix/>
          </a:blip>
          <a:srcRect b="39517" l="0" r="0" t="0"/>
          <a:stretch/>
        </p:blipFill>
        <p:spPr>
          <a:xfrm>
            <a:off x="532925" y="1016325"/>
            <a:ext cx="8078152" cy="311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"/>
          <p:cNvSpPr txBox="1"/>
          <p:nvPr>
            <p:ph idx="1" type="body"/>
          </p:nvPr>
        </p:nvSpPr>
        <p:spPr>
          <a:xfrm>
            <a:off x="597375" y="1063525"/>
            <a:ext cx="78669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63" name="Google Shape;463;p2"/>
          <p:cNvSpPr txBox="1"/>
          <p:nvPr>
            <p:ph type="ctrTitle"/>
          </p:nvPr>
        </p:nvSpPr>
        <p:spPr>
          <a:xfrm>
            <a:off x="269075" y="2355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GROUP MEMBER</a:t>
            </a:r>
            <a:endParaRPr/>
          </a:p>
        </p:txBody>
      </p:sp>
      <p:graphicFrame>
        <p:nvGraphicFramePr>
          <p:cNvPr id="464" name="Google Shape;464;p2"/>
          <p:cNvGraphicFramePr/>
          <p:nvPr/>
        </p:nvGraphicFramePr>
        <p:xfrm>
          <a:off x="794225" y="1471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{1ED61450-D5E9-4F05-9860-50C4603D6EA5}</a:tableStyleId>
              </a:tblPr>
              <a:tblGrid>
                <a:gridCol w="4439225"/>
                <a:gridCol w="31163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" sz="2700" u="none" cap="none" strike="noStrike">
                          <a:solidFill>
                            <a:schemeClr val="lt1"/>
                          </a:solidFill>
                        </a:rPr>
                        <a:t>Name</a:t>
                      </a:r>
                      <a:endParaRPr sz="2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" sz="2700" u="none" cap="none" strike="noStrike">
                          <a:solidFill>
                            <a:schemeClr val="lt1"/>
                          </a:solidFill>
                        </a:rPr>
                        <a:t>ID</a:t>
                      </a:r>
                      <a:endParaRPr sz="2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" sz="2700" u="none" cap="none" strike="noStrike">
                          <a:solidFill>
                            <a:schemeClr val="lt1"/>
                          </a:solidFill>
                        </a:rPr>
                        <a:t>Phạm Đặng Sơn Hà</a:t>
                      </a:r>
                      <a:endParaRPr sz="2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" sz="2700" u="none" cap="none" strike="noStrike">
                          <a:solidFill>
                            <a:schemeClr val="lt1"/>
                          </a:solidFill>
                        </a:rPr>
                        <a:t>21127206</a:t>
                      </a:r>
                      <a:endParaRPr sz="2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" sz="2700" u="none" cap="none" strike="noStrike">
                          <a:solidFill>
                            <a:schemeClr val="lt1"/>
                          </a:solidFill>
                        </a:rPr>
                        <a:t>Nguyễn Minh Quân</a:t>
                      </a:r>
                      <a:endParaRPr sz="2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" sz="2700" u="none" cap="none" strike="noStrike">
                          <a:solidFill>
                            <a:schemeClr val="lt1"/>
                          </a:solidFill>
                        </a:rPr>
                        <a:t>21127403</a:t>
                      </a:r>
                      <a:endParaRPr sz="2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" sz="2700" u="none" cap="none" strike="noStrike">
                          <a:solidFill>
                            <a:schemeClr val="lt1"/>
                          </a:solidFill>
                        </a:rPr>
                        <a:t>Nguyễn Tấn Lộc</a:t>
                      </a:r>
                      <a:endParaRPr sz="2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" sz="2700" u="none" cap="none" strike="noStrike">
                          <a:solidFill>
                            <a:schemeClr val="lt1"/>
                          </a:solidFill>
                        </a:rPr>
                        <a:t>21127099</a:t>
                      </a:r>
                      <a:endParaRPr sz="2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" sz="2700" u="none" cap="none" strike="noStrike">
                          <a:solidFill>
                            <a:schemeClr val="lt1"/>
                          </a:solidFill>
                        </a:rPr>
                        <a:t>Trần Đại Niên</a:t>
                      </a:r>
                      <a:endParaRPr sz="2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" sz="2700" u="none" cap="none" strike="noStrike">
                          <a:solidFill>
                            <a:schemeClr val="lt1"/>
                          </a:solidFill>
                        </a:rPr>
                        <a:t>21127664</a:t>
                      </a:r>
                      <a:endParaRPr sz="27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2.2.3. Reports</a:t>
            </a:r>
            <a:endParaRPr/>
          </a:p>
        </p:txBody>
      </p:sp>
      <p:sp>
        <p:nvSpPr>
          <p:cNvPr id="631" name="Google Shape;631;p20"/>
          <p:cNvSpPr txBox="1"/>
          <p:nvPr>
            <p:ph idx="4294967295" type="subTitle"/>
          </p:nvPr>
        </p:nvSpPr>
        <p:spPr>
          <a:xfrm>
            <a:off x="879600" y="4085375"/>
            <a:ext cx="7384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Use W&amp;B Reports to organize Runs, embed and automate visualizations, describe your findings, and share updates with collaborators. Easily export your report as a LaTeX zip file or convert the file to PDF.</a:t>
            </a:r>
            <a:endParaRPr b="0" i="0" sz="16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32" name="Google Shape;632;p20"/>
          <p:cNvPicPr preferRelativeResize="0"/>
          <p:nvPr/>
        </p:nvPicPr>
        <p:blipFill rotWithShape="1">
          <a:blip r:embed="rId3">
            <a:alphaModFix/>
          </a:blip>
          <a:srcRect b="43895" l="0" r="0" t="0"/>
          <a:stretch/>
        </p:blipFill>
        <p:spPr>
          <a:xfrm>
            <a:off x="2164750" y="1128875"/>
            <a:ext cx="4814502" cy="28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1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2.2.3. App UI</a:t>
            </a:r>
            <a:endParaRPr/>
          </a:p>
        </p:txBody>
      </p:sp>
      <p:sp>
        <p:nvSpPr>
          <p:cNvPr id="638" name="Google Shape;638;p21"/>
          <p:cNvSpPr txBox="1"/>
          <p:nvPr>
            <p:ph idx="4294967295" type="subTitle"/>
          </p:nvPr>
        </p:nvSpPr>
        <p:spPr>
          <a:xfrm>
            <a:off x="879600" y="4085375"/>
            <a:ext cx="7384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W&amp;B provides a web-based platform for experiment tracking, visualization, and collaboration for machine learning projects.</a:t>
            </a:r>
            <a:endParaRPr b="0" i="0" sz="16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39" name="Google Shape;639;p21"/>
          <p:cNvPicPr preferRelativeResize="0"/>
          <p:nvPr/>
        </p:nvPicPr>
        <p:blipFill rotWithShape="1">
          <a:blip r:embed="rId3">
            <a:alphaModFix/>
          </a:blip>
          <a:srcRect b="40614" l="0" r="0" t="0"/>
          <a:stretch/>
        </p:blipFill>
        <p:spPr>
          <a:xfrm>
            <a:off x="873300" y="1044450"/>
            <a:ext cx="7397402" cy="305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/>
          <p:nvPr>
            <p:ph type="ctrTitle"/>
          </p:nvPr>
        </p:nvSpPr>
        <p:spPr>
          <a:xfrm>
            <a:off x="1370475" y="1981975"/>
            <a:ext cx="33171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645" name="Google Shape;645;p2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22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7" name="Google Shape;647;p22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22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9" name="Google Shape;649;p22"/>
          <p:cNvCxnSpPr>
            <a:stCxn id="645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3"/>
          <p:cNvSpPr txBox="1"/>
          <p:nvPr>
            <p:ph idx="8"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3. Application</a:t>
            </a:r>
            <a:endParaRPr/>
          </a:p>
        </p:txBody>
      </p:sp>
      <p:sp>
        <p:nvSpPr>
          <p:cNvPr id="655" name="Google Shape;655;p23"/>
          <p:cNvSpPr txBox="1"/>
          <p:nvPr>
            <p:ph idx="1" type="subTitle"/>
          </p:nvPr>
        </p:nvSpPr>
        <p:spPr>
          <a:xfrm>
            <a:off x="804300" y="1087600"/>
            <a:ext cx="7535400" cy="3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900"/>
              <a:t>Weights &amp; Biases (W&amp;B) is a versatile platform that finds applications in both academic and industry activities:</a:t>
            </a:r>
            <a:endParaRPr sz="1900"/>
          </a:p>
          <a:p>
            <a:pPr indent="-3492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/>
              <a:t>Experiment tracking and reproducibility</a:t>
            </a:r>
            <a:endParaRPr sz="1900"/>
          </a:p>
          <a:p>
            <a:pPr indent="-3492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/>
              <a:t>Development and optimization of machine learning models</a:t>
            </a:r>
            <a:endParaRPr sz="1900"/>
          </a:p>
          <a:p>
            <a:pPr indent="-3492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/>
              <a:t>Monitoring and debugging production models</a:t>
            </a:r>
            <a:endParaRPr sz="1900"/>
          </a:p>
          <a:p>
            <a:pPr indent="-3492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/>
              <a:t>Visualization and analysis</a:t>
            </a:r>
            <a:endParaRPr sz="1900"/>
          </a:p>
          <a:p>
            <a:pPr indent="-3492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/>
              <a:t>Performance comparison and benchmarking</a:t>
            </a:r>
            <a:endParaRPr sz="1900"/>
          </a:p>
          <a:p>
            <a:pPr indent="-3492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/>
              <a:t>Team communication, collaboration and sharing</a:t>
            </a:r>
            <a:endParaRPr sz="1900"/>
          </a:p>
          <a:p>
            <a:pPr indent="-3492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/>
              <a:t>Publishing and documentation</a:t>
            </a:r>
            <a:endParaRPr sz="1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4"/>
          <p:cNvSpPr txBox="1"/>
          <p:nvPr>
            <p:ph type="ctrTitle"/>
          </p:nvPr>
        </p:nvSpPr>
        <p:spPr>
          <a:xfrm>
            <a:off x="1370475" y="1981975"/>
            <a:ext cx="33171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661" name="Google Shape;661;p24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4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63" name="Google Shape;663;p24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4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5" name="Google Shape;665;p24"/>
          <p:cNvCxnSpPr>
            <a:stCxn id="661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5"/>
          <p:cNvSpPr txBox="1"/>
          <p:nvPr>
            <p:ph type="ctrTitle"/>
          </p:nvPr>
        </p:nvSpPr>
        <p:spPr>
          <a:xfrm>
            <a:off x="1370475" y="1981975"/>
            <a:ext cx="33171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671" name="Google Shape;671;p25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25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73" name="Google Shape;673;p25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25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5" name="Google Shape;675;p25"/>
          <p:cNvCxnSpPr>
            <a:stCxn id="671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6"/>
          <p:cNvSpPr txBox="1"/>
          <p:nvPr>
            <p:ph idx="8"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5. Comparison</a:t>
            </a:r>
            <a:endParaRPr/>
          </a:p>
        </p:txBody>
      </p:sp>
      <p:graphicFrame>
        <p:nvGraphicFramePr>
          <p:cNvPr id="681" name="Google Shape;681;p26"/>
          <p:cNvGraphicFramePr/>
          <p:nvPr/>
        </p:nvGraphicFramePr>
        <p:xfrm>
          <a:off x="755875" y="121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{1ED61450-D5E9-4F05-9860-50C4603D6EA5}</a:tableStyleId>
              </a:tblPr>
              <a:tblGrid>
                <a:gridCol w="1526450"/>
                <a:gridCol w="1526450"/>
                <a:gridCol w="1526450"/>
                <a:gridCol w="1526450"/>
                <a:gridCol w="15264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Feature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W&amp;B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Neptune.ai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Amazon SageMaker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Azure Machine Learning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Pricing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Free &amp; Paid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Free &amp; Paid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Included in AWS Service 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Included in Azure Service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Key Features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Experiment tracking, visualizations, collaboration, deployment monitoring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Experiment tracking, data versioning, model governance, collaboration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Experiment tracking, model building, training, deployment (full ML platform)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Experiment tracking, model building, training, deployment (full ML platform)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Ease of Use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Easy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Moderate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Can be complex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Can be complex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7"/>
          <p:cNvSpPr txBox="1"/>
          <p:nvPr>
            <p:ph idx="8"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5. Comparison</a:t>
            </a:r>
            <a:endParaRPr/>
          </a:p>
        </p:txBody>
      </p:sp>
      <p:graphicFrame>
        <p:nvGraphicFramePr>
          <p:cNvPr id="687" name="Google Shape;687;p27"/>
          <p:cNvGraphicFramePr/>
          <p:nvPr/>
        </p:nvGraphicFramePr>
        <p:xfrm>
          <a:off x="755875" y="125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{1ED61450-D5E9-4F05-9860-50C4603D6EA5}</a:tableStyleId>
              </a:tblPr>
              <a:tblGrid>
                <a:gridCol w="1526450"/>
                <a:gridCol w="1526450"/>
                <a:gridCol w="1526450"/>
                <a:gridCol w="1526450"/>
                <a:gridCol w="15264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Feature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W&amp;B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Neptune.ai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Amazon SageMaker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Azure Machine Learning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Collaboration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Good features for team collaboration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Excellent collaboration features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Limited collaboration within SageMaker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Limited collaboration within Azure ML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Scalability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Scales well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Scales well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Scales with AWS resources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Scales with Azure resources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Cloud-based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Standalone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Standalone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Yes (AWS Cloud)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Yes (Azure Cloud)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8"/>
          <p:cNvSpPr txBox="1"/>
          <p:nvPr>
            <p:ph type="ctrTitle"/>
          </p:nvPr>
        </p:nvSpPr>
        <p:spPr>
          <a:xfrm>
            <a:off x="1370475" y="1981975"/>
            <a:ext cx="33171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93" name="Google Shape;693;p28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28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5" name="Google Shape;695;p28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8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7" name="Google Shape;697;p28"/>
          <p:cNvCxnSpPr>
            <a:stCxn id="693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9"/>
          <p:cNvSpPr txBox="1"/>
          <p:nvPr>
            <p:ph idx="8"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Conclusion:</a:t>
            </a:r>
            <a:endParaRPr/>
          </a:p>
        </p:txBody>
      </p:sp>
      <p:sp>
        <p:nvSpPr>
          <p:cNvPr id="703" name="Google Shape;703;p29"/>
          <p:cNvSpPr txBox="1"/>
          <p:nvPr>
            <p:ph idx="1" type="subTitle"/>
          </p:nvPr>
        </p:nvSpPr>
        <p:spPr>
          <a:xfrm>
            <a:off x="804300" y="1110000"/>
            <a:ext cx="75354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/>
              <a:t>Weights &amp; Biases simplifies experiment tracking by automatically logging metrics, hyperparameter, and artifacts, eliminating the need for manual record-keeping.</a:t>
            </a:r>
            <a:endParaRPr sz="1900"/>
          </a:p>
          <a:p>
            <a:pPr indent="-3492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/>
              <a:t>The centralized dashboard provides a clear and organized overview of experiment details.</a:t>
            </a:r>
            <a:endParaRPr sz="1900"/>
          </a:p>
          <a:p>
            <a:pPr indent="-3492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/>
              <a:t>The collaborative nature of Weights &amp; Biases facilitates teamwork by allowing easy sharing and comparison of experiment results.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"/>
          <p:cNvSpPr txBox="1"/>
          <p:nvPr>
            <p:ph idx="13" type="ctrTitle"/>
          </p:nvPr>
        </p:nvSpPr>
        <p:spPr>
          <a:xfrm>
            <a:off x="5943125" y="2202667"/>
            <a:ext cx="1767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470" name="Google Shape;470;p3"/>
          <p:cNvSpPr txBox="1"/>
          <p:nvPr>
            <p:ph idx="4" type="ctrTitle"/>
          </p:nvPr>
        </p:nvSpPr>
        <p:spPr>
          <a:xfrm>
            <a:off x="3806025" y="2202675"/>
            <a:ext cx="16890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MAJOR COMPONENTS</a:t>
            </a:r>
            <a:endParaRPr/>
          </a:p>
        </p:txBody>
      </p:sp>
      <p:sp>
        <p:nvSpPr>
          <p:cNvPr id="471" name="Google Shape;471;p3"/>
          <p:cNvSpPr txBox="1"/>
          <p:nvPr>
            <p:ph type="ctrTitle"/>
          </p:nvPr>
        </p:nvSpPr>
        <p:spPr>
          <a:xfrm>
            <a:off x="1672022" y="2202667"/>
            <a:ext cx="1689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72" name="Google Shape;472;p3"/>
          <p:cNvSpPr txBox="1"/>
          <p:nvPr>
            <p:ph idx="3" type="title"/>
          </p:nvPr>
        </p:nvSpPr>
        <p:spPr>
          <a:xfrm>
            <a:off x="1672022" y="1668663"/>
            <a:ext cx="13761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3" name="Google Shape;473;p3"/>
          <p:cNvSpPr txBox="1"/>
          <p:nvPr>
            <p:ph idx="6" type="title"/>
          </p:nvPr>
        </p:nvSpPr>
        <p:spPr>
          <a:xfrm>
            <a:off x="3806027" y="1668663"/>
            <a:ext cx="13761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4" name="Google Shape;474;p3"/>
          <p:cNvSpPr txBox="1"/>
          <p:nvPr>
            <p:ph idx="7" type="ctrTitle"/>
          </p:nvPr>
        </p:nvSpPr>
        <p:spPr>
          <a:xfrm>
            <a:off x="228425" y="212125"/>
            <a:ext cx="4576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75" name="Google Shape;475;p3"/>
          <p:cNvSpPr txBox="1"/>
          <p:nvPr>
            <p:ph idx="9" type="title"/>
          </p:nvPr>
        </p:nvSpPr>
        <p:spPr>
          <a:xfrm>
            <a:off x="5942661" y="1668663"/>
            <a:ext cx="13761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6" name="Google Shape;476;p3"/>
          <p:cNvSpPr/>
          <p:nvPr/>
        </p:nvSpPr>
        <p:spPr>
          <a:xfrm>
            <a:off x="1672025" y="898400"/>
            <a:ext cx="646800" cy="58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"/>
          <p:cNvSpPr/>
          <p:nvPr/>
        </p:nvSpPr>
        <p:spPr>
          <a:xfrm>
            <a:off x="3806027" y="898400"/>
            <a:ext cx="646800" cy="5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"/>
          <p:cNvSpPr/>
          <p:nvPr/>
        </p:nvSpPr>
        <p:spPr>
          <a:xfrm>
            <a:off x="5942661" y="898400"/>
            <a:ext cx="646800" cy="58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9" name="Google Shape;479;p3"/>
          <p:cNvCxnSpPr>
            <a:stCxn id="476" idx="1"/>
            <a:endCxn id="472" idx="1"/>
          </p:cNvCxnSpPr>
          <p:nvPr/>
        </p:nvCxnSpPr>
        <p:spPr>
          <a:xfrm>
            <a:off x="1672025" y="1191500"/>
            <a:ext cx="600" cy="682800"/>
          </a:xfrm>
          <a:prstGeom prst="bentConnector3">
            <a:avLst>
              <a:gd fmla="val -39687966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0" name="Google Shape;480;p3"/>
          <p:cNvCxnSpPr>
            <a:stCxn id="477" idx="1"/>
            <a:endCxn id="473" idx="1"/>
          </p:cNvCxnSpPr>
          <p:nvPr/>
        </p:nvCxnSpPr>
        <p:spPr>
          <a:xfrm>
            <a:off x="3806027" y="1191500"/>
            <a:ext cx="600" cy="682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1" name="Google Shape;481;p3"/>
          <p:cNvCxnSpPr>
            <a:stCxn id="478" idx="1"/>
            <a:endCxn id="475" idx="1"/>
          </p:cNvCxnSpPr>
          <p:nvPr/>
        </p:nvCxnSpPr>
        <p:spPr>
          <a:xfrm>
            <a:off x="5942661" y="1191500"/>
            <a:ext cx="600" cy="682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2" name="Google Shape;482;p3"/>
          <p:cNvSpPr txBox="1"/>
          <p:nvPr>
            <p:ph idx="13" type="ctrTitle"/>
          </p:nvPr>
        </p:nvSpPr>
        <p:spPr>
          <a:xfrm>
            <a:off x="5943125" y="4348292"/>
            <a:ext cx="1767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83" name="Google Shape;483;p3"/>
          <p:cNvSpPr txBox="1"/>
          <p:nvPr>
            <p:ph idx="4" type="ctrTitle"/>
          </p:nvPr>
        </p:nvSpPr>
        <p:spPr>
          <a:xfrm>
            <a:off x="3806022" y="4348300"/>
            <a:ext cx="1452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484" name="Google Shape;484;p3"/>
          <p:cNvSpPr txBox="1"/>
          <p:nvPr>
            <p:ph type="ctrTitle"/>
          </p:nvPr>
        </p:nvSpPr>
        <p:spPr>
          <a:xfrm>
            <a:off x="1672022" y="4348292"/>
            <a:ext cx="1689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85" name="Google Shape;485;p3"/>
          <p:cNvSpPr txBox="1"/>
          <p:nvPr>
            <p:ph idx="3" type="title"/>
          </p:nvPr>
        </p:nvSpPr>
        <p:spPr>
          <a:xfrm>
            <a:off x="1672022" y="3814288"/>
            <a:ext cx="13761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86" name="Google Shape;486;p3"/>
          <p:cNvSpPr txBox="1"/>
          <p:nvPr>
            <p:ph idx="6" type="title"/>
          </p:nvPr>
        </p:nvSpPr>
        <p:spPr>
          <a:xfrm>
            <a:off x="3806027" y="3814288"/>
            <a:ext cx="13761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87" name="Google Shape;487;p3"/>
          <p:cNvSpPr txBox="1"/>
          <p:nvPr>
            <p:ph idx="9" type="title"/>
          </p:nvPr>
        </p:nvSpPr>
        <p:spPr>
          <a:xfrm>
            <a:off x="5942661" y="3814288"/>
            <a:ext cx="13761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88" name="Google Shape;488;p3"/>
          <p:cNvSpPr/>
          <p:nvPr/>
        </p:nvSpPr>
        <p:spPr>
          <a:xfrm>
            <a:off x="1672022" y="3044025"/>
            <a:ext cx="646800" cy="58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"/>
          <p:cNvSpPr/>
          <p:nvPr/>
        </p:nvSpPr>
        <p:spPr>
          <a:xfrm>
            <a:off x="3806027" y="3044025"/>
            <a:ext cx="646800" cy="5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"/>
          <p:cNvSpPr/>
          <p:nvPr/>
        </p:nvSpPr>
        <p:spPr>
          <a:xfrm>
            <a:off x="5942661" y="3044025"/>
            <a:ext cx="646800" cy="58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p3"/>
          <p:cNvCxnSpPr>
            <a:stCxn id="488" idx="1"/>
            <a:endCxn id="485" idx="1"/>
          </p:cNvCxnSpPr>
          <p:nvPr/>
        </p:nvCxnSpPr>
        <p:spPr>
          <a:xfrm>
            <a:off x="1672022" y="3337125"/>
            <a:ext cx="600" cy="682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2" name="Google Shape;492;p3"/>
          <p:cNvCxnSpPr>
            <a:stCxn id="489" idx="1"/>
            <a:endCxn id="486" idx="1"/>
          </p:cNvCxnSpPr>
          <p:nvPr/>
        </p:nvCxnSpPr>
        <p:spPr>
          <a:xfrm>
            <a:off x="3806027" y="3337125"/>
            <a:ext cx="600" cy="682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3" name="Google Shape;493;p3"/>
          <p:cNvCxnSpPr>
            <a:stCxn id="490" idx="1"/>
            <a:endCxn id="487" idx="1"/>
          </p:cNvCxnSpPr>
          <p:nvPr/>
        </p:nvCxnSpPr>
        <p:spPr>
          <a:xfrm>
            <a:off x="5942661" y="3337125"/>
            <a:ext cx="600" cy="682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4" name="Google Shape;4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9400" y="898100"/>
            <a:ext cx="646801" cy="5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2128" y="878150"/>
            <a:ext cx="586200" cy="5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0025" y="893025"/>
            <a:ext cx="646801" cy="5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06025" y="3060987"/>
            <a:ext cx="646799" cy="5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72025" y="3044513"/>
            <a:ext cx="646799" cy="64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40025" y="3044524"/>
            <a:ext cx="646799" cy="5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0"/>
          <p:cNvSpPr txBox="1"/>
          <p:nvPr>
            <p:ph idx="8" type="ctrTitle"/>
          </p:nvPr>
        </p:nvSpPr>
        <p:spPr>
          <a:xfrm>
            <a:off x="366450" y="2047950"/>
            <a:ext cx="8411100" cy="10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6000"/>
              <a:t>Thanks for your attention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"/>
          <p:cNvSpPr txBox="1"/>
          <p:nvPr>
            <p:ph type="ctrTitle"/>
          </p:nvPr>
        </p:nvSpPr>
        <p:spPr>
          <a:xfrm>
            <a:off x="1186576" y="2153100"/>
            <a:ext cx="4596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05" name="Google Shape;505;p4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7" name="Google Shape;507;p4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9" name="Google Shape;509;p4"/>
          <p:cNvCxnSpPr>
            <a:stCxn id="505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"/>
          <p:cNvSpPr txBox="1"/>
          <p:nvPr>
            <p:ph idx="8"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515" name="Google Shape;515;p5"/>
          <p:cNvSpPr txBox="1"/>
          <p:nvPr>
            <p:ph idx="1" type="subTitle"/>
          </p:nvPr>
        </p:nvSpPr>
        <p:spPr>
          <a:xfrm>
            <a:off x="804300" y="1110000"/>
            <a:ext cx="7535400" cy="3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900"/>
              <a:t>Traditional methods for managing and comparing between experiments are not good: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/>
              <a:t>When changing hyperparameters, techniques -&gt; creating more outputs -&gt; hard to tracks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/>
              <a:t>Disadvantages of tracking by Excel sheet:</a:t>
            </a:r>
            <a:endParaRPr sz="1900"/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>
                <a:solidFill>
                  <a:schemeClr val="lt1"/>
                </a:solidFill>
              </a:rPr>
              <a:t>Limitations in Recording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>
                <a:solidFill>
                  <a:schemeClr val="lt1"/>
                </a:solidFill>
              </a:rPr>
              <a:t>Time Intensive Logging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>
                <a:solidFill>
                  <a:schemeClr val="lt1"/>
                </a:solidFill>
              </a:rPr>
              <a:t>Dispersed Outputs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>
                <a:solidFill>
                  <a:schemeClr val="lt1"/>
                </a:solidFill>
              </a:rPr>
              <a:t>Lack of Visual Comparison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"/>
          <p:cNvSpPr txBox="1"/>
          <p:nvPr>
            <p:ph idx="8"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Problem:</a:t>
            </a:r>
            <a:endParaRPr/>
          </a:p>
        </p:txBody>
      </p:sp>
      <p:sp>
        <p:nvSpPr>
          <p:cNvPr id="521" name="Google Shape;521;p6"/>
          <p:cNvSpPr txBox="1"/>
          <p:nvPr>
            <p:ph idx="1" type="subTitle"/>
          </p:nvPr>
        </p:nvSpPr>
        <p:spPr>
          <a:xfrm>
            <a:off x="804300" y="1110000"/>
            <a:ext cx="75354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/>
              <a:t>Classifying images of cats and dogs</a:t>
            </a:r>
            <a:endParaRPr sz="1900"/>
          </a:p>
          <a:p>
            <a:pPr indent="-3492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/>
              <a:t>Data set: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Cats vs Dogs</a:t>
            </a:r>
            <a:endParaRPr sz="1900"/>
          </a:p>
          <a:p>
            <a:pPr indent="-3492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/>
              <a:t>The goals: To develop a model that can distinguish between images of cats and dogs </a:t>
            </a:r>
            <a:endParaRPr sz="1900"/>
          </a:p>
          <a:p>
            <a:pPr indent="-3492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/>
              <a:t>Difficulties:</a:t>
            </a:r>
            <a:endParaRPr sz="1900"/>
          </a:p>
          <a:p>
            <a:pPr indent="-3492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>
                <a:solidFill>
                  <a:schemeClr val="lt1"/>
                </a:solidFill>
              </a:rPr>
              <a:t>Choose appropriate architecture for the neural network: LeNet-5, ResNet, VGG16 or VGG19, …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en" sz="1900">
                <a:solidFill>
                  <a:schemeClr val="lt1"/>
                </a:solidFill>
              </a:rPr>
              <a:t>Have to tune hyperparameters: learning rate, batch size, and dropout rates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"/>
          <p:cNvSpPr txBox="1"/>
          <p:nvPr>
            <p:ph type="ctrTitle"/>
          </p:nvPr>
        </p:nvSpPr>
        <p:spPr>
          <a:xfrm>
            <a:off x="1370475" y="1629775"/>
            <a:ext cx="3317100" cy="156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Major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527" name="Google Shape;527;p7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7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9" name="Google Shape;529;p7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7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1" name="Google Shape;531;p7"/>
          <p:cNvCxnSpPr>
            <a:stCxn id="527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2. Major components</a:t>
            </a:r>
            <a:endParaRPr/>
          </a:p>
        </p:txBody>
      </p:sp>
      <p:pic>
        <p:nvPicPr>
          <p:cNvPr id="537" name="Google Shape;53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3025" y="1190300"/>
            <a:ext cx="5717949" cy="269425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/>
          <p:nvPr>
            <p:ph idx="4294967295" type="subTitle"/>
          </p:nvPr>
        </p:nvSpPr>
        <p:spPr>
          <a:xfrm>
            <a:off x="879600" y="4085375"/>
            <a:ext cx="7384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This diagram outlines the relationship between W&amp;B products.</a:t>
            </a:r>
            <a:endParaRPr b="0" i="0" sz="16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"/>
          <p:cNvSpPr txBox="1"/>
          <p:nvPr>
            <p:ph type="ctrTitle"/>
          </p:nvPr>
        </p:nvSpPr>
        <p:spPr>
          <a:xfrm>
            <a:off x="1370475" y="1629775"/>
            <a:ext cx="3317100" cy="156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W&amp;B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544" name="Google Shape;544;p9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9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6" name="Google Shape;546;p9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9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8" name="Google Shape;548;p9"/>
          <p:cNvCxnSpPr>
            <a:stCxn id="544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9" name="Google Shape;549;p9"/>
          <p:cNvSpPr txBox="1"/>
          <p:nvPr>
            <p:ph idx="1" type="subTitle"/>
          </p:nvPr>
        </p:nvSpPr>
        <p:spPr>
          <a:xfrm>
            <a:off x="1370575" y="3973325"/>
            <a:ext cx="62799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4000"/>
              <a:t>Major Components</a:t>
            </a:r>
            <a:endParaRPr sz="4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